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146" r:id="rId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9ZA+kceKw6IBKEwoLPjspg==" hashData="OUlibzfo+3fKL0dz7wg8wJFwrgDtlSBYJRhH3qh8uNCljASF5v9SoYSvQGj7+MN76iDATqAHK2Qg9MvOMxDOpg=="/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1BD0066-145A-4D75-B3ED-C9BC20E8FDEB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46A2DA-69AC-4643-A549-999CB749977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632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CD37009-7BFF-4B75-AF49-C3583E5771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E1DBCFB9-B455-4ADB-B195-6E2637F96A5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C6EAE3-0510-4D84-B70E-5820DA929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4CEF272-A6CB-4CFE-AB3A-B5EC3A4636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5EAF211-1BAF-487D-87A8-211695350D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24462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ECB151-CF1F-446F-99AF-CDD457BBC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A33247C-2648-48FD-93F1-E051342E43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BAA3BFC-7575-4213-9E25-74DD686130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7A8954C-F39B-43AA-92EF-5A21E366F9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5AE69714-7F3E-4367-AC82-A277B9765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37337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71F9D845-1529-474C-BE01-A17E779A4B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40153121-A606-4B21-9FFA-C660329F464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E692BC9-F36E-4CC3-9481-AE3EB8BC78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CC4EAC2-BF34-486F-92D9-3E64B58758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204E5FAE-476E-4BC9-A9E9-495290EBF5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72740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F8D52-2E7D-416E-B194-9E374B263193}" type="datetime1">
              <a:rPr lang="en-US" smtClean="0"/>
              <a:t>5/6/2026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Times New Roman"/>
                <a:cs typeface="Times New Roman"/>
              </a:defRPr>
            </a:lvl1pPr>
          </a:lstStyle>
          <a:p>
            <a:pPr marL="51435">
              <a:lnSpc>
                <a:spcPts val="1240"/>
              </a:lnSpc>
            </a:pPr>
            <a:fld id="{81D60167-4931-47E6-BA6A-407CBD079E47}" type="slidenum">
              <a:rPr spc="-25" dirty="0"/>
              <a:t>‹#›</a:t>
            </a:fld>
            <a:endParaRPr spc="-25" dirty="0"/>
          </a:p>
        </p:txBody>
      </p:sp>
    </p:spTree>
    <p:extLst>
      <p:ext uri="{BB962C8B-B14F-4D97-AF65-F5344CB8AC3E}">
        <p14:creationId xmlns:p14="http://schemas.microsoft.com/office/powerpoint/2010/main" val="2667592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3E33263-45B7-47AF-A6D4-345FF1AB21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BBE4B15-D68F-4EEB-A903-7D3D4D3AD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543DC662-D1F7-4A20-842F-6F84D7E188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CCFA3FE-9C25-47D0-B8F2-5869FD8E4C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073264FC-AA4B-4747-BE50-8709B402C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65194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941701-216E-484D-9B89-776E979919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075CD5F-C64F-4A8F-84D2-74639AB4A6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FAB62C9-C810-4FE6-89D7-7F89123D8D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3970A2B-2725-483F-928D-0D58AA504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2547BE0-A6BE-47B9-B74E-73A8F3BD1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79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BBAC41-9F4F-490F-BD92-400148D414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1C59B06-B3C1-41B7-B878-E8DED5BDC3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057B1570-1D71-4382-B258-C126B3D4B40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F77308A-9E49-4C59-814A-132E26972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20C483AC-F45A-4DE7-AF0B-E97CBA9FAC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3C23B83D-1545-4610-ABA3-5B5FE9FC36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700506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E3156B6-E6CB-4841-98A3-F64DF4C6B4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EECF64CF-8036-4373-8097-44AE9689E7F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82EE307-2D02-46D9-86F6-B493FAEB84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21B5694D-0D7A-4BB0-A599-3CA983C245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EAAE80E-C93E-4C43-8777-148B2203F4F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8A4D5640-FF69-48F4-A671-710C4949E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452B8642-41AB-488B-B974-0B61BBFF90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4B0D7AF-8E96-4FDC-BBE6-9FBBC215F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2755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EBEE48-1BE6-4A8F-B346-B78E088469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D974D8-1C9E-4C25-BD33-111D865E48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92CABA0-CDFE-477E-AFA2-D9A29DDEC7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357B281C-C023-4261-B3EA-9B5E3F9A3B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56961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55E11D3-601A-4D7E-84EA-4A3026480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CCAE44D1-3FD9-49CA-B3BB-A0C5ED1432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FC51744-2C13-4E0B-A6BD-FC231C930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159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DA2DA8-6965-44F8-AEF9-55D7855228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2DD1FED-F369-4A0E-9E95-AB89F0FCA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8C492EA-B70C-412D-8794-081FC3B27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B604813-F7F3-40B5-9AB2-E91E77BC7B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456899A-D6A7-4EA4-9D57-2723AD11F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C159C19-897F-4A46-A6FA-516C904C4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5097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E632159-E6A0-416C-9DCD-A3AED622AA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73D4197C-5427-4249-B277-ABB33A91A97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2B73FE3-E8BC-439B-B103-FDAC5FF339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8728DED-3AB7-442F-AB43-A1D4FEE61C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AB1674A-C3AC-4E04-86DF-74BCF75DFD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6366E331-18D2-443C-9B2F-C0DB7FF7F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50923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459C362-4D55-44C2-9258-C966F9CFD1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1BC5C4F-D529-4291-9E56-55DFD9F564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F0CBD74B-F623-4B6F-AED0-4D69CA15C81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2B5-4A00-4D54-9AE1-F6726DD42F09}" type="datetimeFigureOut">
              <a:rPr lang="ru-RU" smtClean="0"/>
              <a:t>06.05.2026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7F67F3B8-556F-4653-987A-D4E18831441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CC35D86-8C82-4816-A30F-190218FA32C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C74A7-CA41-4ED3-8710-32DE8CA627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7579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">
            <a:extLst>
              <a:ext uri="{FF2B5EF4-FFF2-40B4-BE49-F238E27FC236}">
                <a16:creationId xmlns:a16="http://schemas.microsoft.com/office/drawing/2014/main" id="{CAFBC9B2-576F-428C-9400-127818E49138}"/>
              </a:ext>
            </a:extLst>
          </p:cNvPr>
          <p:cNvSpPr/>
          <p:nvPr/>
        </p:nvSpPr>
        <p:spPr>
          <a:xfrm>
            <a:off x="0" y="1"/>
            <a:ext cx="12192000" cy="557922"/>
          </a:xfrm>
          <a:prstGeom prst="rect">
            <a:avLst/>
          </a:prstGeom>
          <a:solidFill>
            <a:srgbClr val="EEF3F9"/>
          </a:solidFill>
          <a:ln w="12700">
            <a:miter lim="400000"/>
          </a:ln>
        </p:spPr>
        <p:txBody>
          <a:bodyPr lIns="0" tIns="0" rIns="0" bIns="0" anchor="ctr"/>
          <a:lstStyle/>
          <a:p>
            <a:pPr algn="ctr">
              <a:lnSpc>
                <a:spcPct val="100000"/>
              </a:lnSpc>
              <a:spcBef>
                <a:spcPts val="0"/>
              </a:spcBef>
              <a:defRPr sz="3200">
                <a:solidFill>
                  <a:srgbClr val="FFFFFF"/>
                </a:solidFill>
                <a:latin typeface="+mn-lt"/>
                <a:ea typeface="+mn-ea"/>
                <a:cs typeface="+mn-cs"/>
                <a:sym typeface="Gramatika Medium"/>
              </a:defRPr>
            </a:pPr>
            <a:endParaRPr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560276C8-2EE7-4006-A1FC-FA74B9DB1DAA}"/>
              </a:ext>
            </a:extLst>
          </p:cNvPr>
          <p:cNvSpPr/>
          <p:nvPr/>
        </p:nvSpPr>
        <p:spPr>
          <a:xfrm>
            <a:off x="133350" y="136525"/>
            <a:ext cx="12058650" cy="3539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1700" b="1" dirty="0">
                <a:solidFill>
                  <a:schemeClr val="accent1">
                    <a:lumMod val="50000"/>
                  </a:schemeClr>
                </a:solidFill>
                <a:latin typeface="Gramatika Medium" panose="00000600000000000000" pitchFamily="50" charset="0"/>
              </a:rPr>
              <a:t>Рейтинг ОМСУ НО по объему вложений в ОНС по состоянию на 01.01.2026 г.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753CEBBC-755C-4B38-94B8-98A5D9232110}"/>
              </a:ext>
            </a:extLst>
          </p:cNvPr>
          <p:cNvSpPr/>
          <p:nvPr/>
        </p:nvSpPr>
        <p:spPr>
          <a:xfrm>
            <a:off x="432210" y="820754"/>
            <a:ext cx="5848346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1200" b="1" dirty="0">
                <a:solidFill>
                  <a:schemeClr val="accent1">
                    <a:lumMod val="50000"/>
                  </a:schemeClr>
                </a:solidFill>
                <a:latin typeface="Gramatika Light" panose="00000400000000000000" pitchFamily="50" charset="0"/>
              </a:rPr>
              <a:t>«Желтая зона» (объем вложений составляет от 100 до 500 млн. руб.)</a:t>
            </a:r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81F994AF-F32C-4042-ABFA-7FE1807C17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772050"/>
              </p:ext>
            </p:extLst>
          </p:nvPr>
        </p:nvGraphicFramePr>
        <p:xfrm>
          <a:off x="483418" y="1165208"/>
          <a:ext cx="5976000" cy="506210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0000">
                  <a:extLst>
                    <a:ext uri="{9D8B030D-6E8A-4147-A177-3AD203B41FA5}">
                      <a16:colId xmlns:a16="http://schemas.microsoft.com/office/drawing/2014/main" val="3203224430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252779415"/>
                    </a:ext>
                  </a:extLst>
                </a:gridCol>
                <a:gridCol w="2808000">
                  <a:extLst>
                    <a:ext uri="{9D8B030D-6E8A-4147-A177-3AD203B41FA5}">
                      <a16:colId xmlns:a16="http://schemas.microsoft.com/office/drawing/2014/main" val="15228373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№ п/п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Наименование ОМСУ НО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Объем вложений в ОНС на 01.01.2026 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(в млн. рублей)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578592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Выкса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464,3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1726814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Уренский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385,9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6051640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Первомайск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381,8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45262927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Воскресенский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337,5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1760917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Дальнеконстантиновский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336,8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68686589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Бутурлинский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318,7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3994805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Навашинский</a:t>
                      </a:r>
                      <a:endParaRPr lang="ru-RU" sz="1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303,7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54038415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Городецкий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286,9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3994281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Сосновский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221,6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3695563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Сеченовский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211,0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0096594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11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Балахнинский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189,8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2489957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Чкаловск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186,4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8489862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Володарский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183,3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3650604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14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Перевозский</a:t>
                      </a:r>
                      <a:endParaRPr lang="ru-RU" sz="1000" b="0" i="0" u="none" strike="noStrike" kern="1200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Gramatika Light" panose="00000400000000000000" pitchFamily="50" charset="0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142,2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1282360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15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Шарангский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133,3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8441685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г.о.г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 Саров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128,6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9586207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17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Лукояновский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128,0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66348309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18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Краснобаковский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120,3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9959652"/>
                  </a:ext>
                </a:extLst>
              </a:tr>
              <a:tr h="234216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19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Ковернинский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000" b="0" i="0" u="none" strike="noStrike" kern="1200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м.о</a:t>
                      </a:r>
                      <a:r>
                        <a:rPr lang="ru-RU" sz="1000" b="0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.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b="0" i="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</a:rPr>
                        <a:t>119,0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64734365"/>
                  </a:ext>
                </a:extLst>
              </a:tr>
              <a:tr h="25200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Итого: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000" b="1" i="0" u="none" strike="noStrike" kern="1200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Gramatika Light" panose="00000400000000000000" pitchFamily="50" charset="0"/>
                          <a:ea typeface="+mn-ea"/>
                          <a:cs typeface="+mn-cs"/>
                        </a:rPr>
                        <a:t>4 579,3</a:t>
                      </a:r>
                    </a:p>
                  </a:txBody>
                  <a:tcPr marL="9525" marR="9525" marT="9525" marB="0" anchor="ctr">
                    <a:lnL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2436374"/>
                  </a:ext>
                </a:extLst>
              </a:tr>
            </a:tbl>
          </a:graphicData>
        </a:graphic>
      </p:graphicFrame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9EB469E7-B6EB-43C3-89C6-EDB566EE00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3761" t="1991" r="30972"/>
          <a:stretch/>
        </p:blipFill>
        <p:spPr>
          <a:xfrm>
            <a:off x="6862284" y="1165208"/>
            <a:ext cx="4897197" cy="5247328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50197283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194</Words>
  <Application>Microsoft Office PowerPoint</Application>
  <PresentationFormat>Широкоэкранный</PresentationFormat>
  <Paragraphs>65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Gramatika Light</vt:lpstr>
      <vt:lpstr>Gramatika Medium</vt:lpstr>
      <vt:lpstr>Times New Roman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Назаровская Екатерина Алексеевна</dc:creator>
  <cp:lastModifiedBy>user</cp:lastModifiedBy>
  <cp:revision>28</cp:revision>
  <cp:lastPrinted>2026-04-20T13:54:21Z</cp:lastPrinted>
  <dcterms:created xsi:type="dcterms:W3CDTF">2026-03-27T11:30:17Z</dcterms:created>
  <dcterms:modified xsi:type="dcterms:W3CDTF">2026-05-06T08:19:59Z</dcterms:modified>
</cp:coreProperties>
</file>